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7" y="4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F463A-BC7C-46EE-9F1E-7F377CCA4891}" type="datetimeFigureOut">
              <a:rPr lang="en-US" smtClean="0"/>
              <a:pPr/>
              <a:t>9/11/2021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F463A-BC7C-46EE-9F1E-7F377CCA4891}" type="datetimeFigureOut">
              <a:rPr lang="en-US" smtClean="0"/>
              <a:pPr/>
              <a:t>9/11/2021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add title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3DAC3597-FDEB-4671-907E-567C39CC5E4F}"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9/11/2021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0" y="0"/>
            <a:ext cx="9144000" cy="6858000"/>
          </a:xfrm>
        </p:spPr>
        <p:txBody>
          <a:bodyPr/>
          <a:lstStyle/>
          <a:p>
            <a:r>
              <a:rPr lang="en-US" b="1" dirty="0">
                <a:latin typeface="Times New Roman" pitchFamily="18" charset="0"/>
              </a:rPr>
              <a:t>INVESTMENT ACTIVITIES OF THE ENTERPRISE AND ECONOMIC EFFICIENCY</a:t>
            </a:r>
            <a:endParaRPr lang="ru-RU" b="1" dirty="0">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228600" y="0"/>
            <a:ext cx="8610600" cy="6858000"/>
          </a:xfrm>
        </p:spPr>
        <p:txBody>
          <a:bodyPr/>
          <a:lstStyle/>
          <a:p>
            <a:r>
              <a:rPr lang="en-US" dirty="0">
                <a:latin typeface="Times New Roman" pitchFamily="18" charset="0"/>
              </a:rPr>
              <a:t>Investment means "capital investment".</a:t>
            </a:r>
            <a:br>
              <a:rPr lang="ru-RU" dirty="0">
                <a:latin typeface="Times New Roman" pitchFamily="18" charset="0"/>
              </a:rPr>
            </a:br>
            <a:br>
              <a:rPr lang="ru-RU" dirty="0">
                <a:latin typeface="Times New Roman" pitchFamily="18" charset="0"/>
              </a:rPr>
            </a:br>
            <a:r>
              <a:rPr lang="en-US" dirty="0">
                <a:latin typeface="Times New Roman" pitchFamily="18" charset="0"/>
              </a:rPr>
              <a:t> </a:t>
            </a:r>
            <a:r>
              <a:rPr lang="en-US" b="1" dirty="0">
                <a:latin typeface="Times New Roman" pitchFamily="18" charset="0"/>
              </a:rPr>
              <a:t>Investments</a:t>
            </a:r>
            <a:r>
              <a:rPr lang="en-US" dirty="0">
                <a:latin typeface="Times New Roman" pitchFamily="18" charset="0"/>
              </a:rPr>
              <a:t> are investments of funds in various types of economic activities in order to preserve and increase capital.</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381000" y="0"/>
            <a:ext cx="8458200" cy="6858000"/>
          </a:xfrm>
        </p:spPr>
        <p:txBody>
          <a:bodyPr/>
          <a:lstStyle/>
          <a:p>
            <a:r>
              <a:rPr lang="en-US" b="1" dirty="0">
                <a:latin typeface="Times New Roman" pitchFamily="18" charset="0"/>
              </a:rPr>
              <a:t>Resources intended for investment are conditionally divided into the following areas: </a:t>
            </a:r>
            <a:br>
              <a:rPr lang="en-US" dirty="0">
                <a:latin typeface="Times New Roman" pitchFamily="18" charset="0"/>
              </a:rPr>
            </a:br>
            <a:r>
              <a:rPr lang="en-US" dirty="0">
                <a:latin typeface="Times New Roman" pitchFamily="18" charset="0"/>
              </a:rPr>
              <a:t>- development and release of new products; </a:t>
            </a:r>
            <a:br>
              <a:rPr lang="en-US" dirty="0">
                <a:latin typeface="Times New Roman" pitchFamily="18" charset="0"/>
              </a:rPr>
            </a:br>
            <a:r>
              <a:rPr lang="en-US" dirty="0">
                <a:latin typeface="Times New Roman" pitchFamily="18" charset="0"/>
              </a:rPr>
              <a:t>- technical re-equipment; </a:t>
            </a:r>
            <a:br>
              <a:rPr lang="en-US" dirty="0">
                <a:latin typeface="Times New Roman" pitchFamily="18" charset="0"/>
              </a:rPr>
            </a:br>
            <a:r>
              <a:rPr lang="en-US" dirty="0">
                <a:latin typeface="Times New Roman" pitchFamily="18" charset="0"/>
              </a:rPr>
              <a:t>- expansion of production; </a:t>
            </a:r>
            <a:br>
              <a:rPr lang="en-US" dirty="0">
                <a:latin typeface="Times New Roman" pitchFamily="18" charset="0"/>
              </a:rPr>
            </a:br>
            <a:r>
              <a:rPr lang="en-US" dirty="0">
                <a:latin typeface="Times New Roman" pitchFamily="18" charset="0"/>
              </a:rPr>
              <a:t>- reconstruction; </a:t>
            </a:r>
            <a:br>
              <a:rPr lang="en-US" dirty="0">
                <a:latin typeface="Times New Roman" pitchFamily="18" charset="0"/>
              </a:rPr>
            </a:br>
            <a:r>
              <a:rPr lang="en-US" dirty="0">
                <a:latin typeface="Times New Roman" pitchFamily="18" charset="0"/>
              </a:rPr>
              <a:t>- new construction.</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304800" y="0"/>
            <a:ext cx="8305800" cy="6858000"/>
          </a:xfrm>
        </p:spPr>
        <p:txBody>
          <a:bodyPr/>
          <a:lstStyle/>
          <a:p>
            <a:r>
              <a:rPr lang="en-US" b="1" dirty="0">
                <a:latin typeface="Times New Roman" pitchFamily="18" charset="0"/>
              </a:rPr>
              <a:t>Capital investments </a:t>
            </a:r>
            <a:r>
              <a:rPr lang="en-US" dirty="0">
                <a:latin typeface="Times New Roman" pitchFamily="18" charset="0"/>
              </a:rPr>
              <a:t>are one-time costs for new construction, reconstruction, expansion and technical re-equipment.</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457200" y="0"/>
            <a:ext cx="8305800" cy="6858000"/>
          </a:xfrm>
        </p:spPr>
        <p:txBody>
          <a:bodyPr/>
          <a:lstStyle/>
          <a:p>
            <a:r>
              <a:rPr lang="en-US" b="1" dirty="0">
                <a:latin typeface="Times New Roman" pitchFamily="18" charset="0"/>
              </a:rPr>
              <a:t>New construction </a:t>
            </a:r>
            <a:r>
              <a:rPr lang="en-US" dirty="0">
                <a:latin typeface="Times New Roman" pitchFamily="18" charset="0"/>
              </a:rPr>
              <a:t>is the construction of new industrial enterprises, which is considered completed after it reaches its full design capacity.</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533400" y="0"/>
            <a:ext cx="8229600" cy="6858000"/>
          </a:xfrm>
        </p:spPr>
        <p:txBody>
          <a:bodyPr/>
          <a:lstStyle/>
          <a:p>
            <a:r>
              <a:rPr lang="en-US" b="1" dirty="0">
                <a:latin typeface="Times New Roman" pitchFamily="18" charset="0"/>
              </a:rPr>
              <a:t>Expansion of an existing enterprise </a:t>
            </a:r>
            <a:r>
              <a:rPr lang="en-US" dirty="0">
                <a:latin typeface="Times New Roman" pitchFamily="18" charset="0"/>
              </a:rPr>
              <a:t>means the construction of new or expansion of existing workshops of the main and auxiliary production in order to increase production capacity at lower capital costs and in a shorter time compared to new construction.</a:t>
            </a:r>
            <a:endParaRPr lang="ru-RU" dirty="0">
              <a:latin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533400" y="0"/>
            <a:ext cx="8001000" cy="6858000"/>
          </a:xfrm>
        </p:spPr>
        <p:txBody>
          <a:bodyPr/>
          <a:lstStyle/>
          <a:p>
            <a:r>
              <a:rPr lang="en-US" b="1" dirty="0">
                <a:latin typeface="Times New Roman" pitchFamily="18" charset="0"/>
              </a:rPr>
              <a:t>Reconstruction of an operating industrial enterprise </a:t>
            </a:r>
            <a:r>
              <a:rPr lang="en-US" dirty="0">
                <a:latin typeface="Times New Roman" pitchFamily="18" charset="0"/>
              </a:rPr>
              <a:t>is a complete or partial reorganization with the renewal of physically worn out and obsolete equipment.</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0" y="0"/>
            <a:ext cx="9144000" cy="6858000"/>
          </a:xfrm>
        </p:spPr>
        <p:txBody>
          <a:bodyPr/>
          <a:lstStyle/>
          <a:p>
            <a:r>
              <a:rPr lang="ru-RU" b="1" dirty="0">
                <a:latin typeface="Times New Roman" pitchFamily="18" charset="0"/>
              </a:rPr>
              <a:t>КЛАССИФИКАЦИЯ ИНВЕСТИЦИЙ</a:t>
            </a:r>
            <a:br>
              <a:rPr lang="ru-RU" b="1" dirty="0">
                <a:latin typeface="Times New Roman" pitchFamily="18" charset="0"/>
              </a:rPr>
            </a:br>
            <a:br>
              <a:rPr lang="ru-RU" b="1" i="1" dirty="0">
                <a:latin typeface="Times New Roman" pitchFamily="18" charset="0"/>
              </a:rPr>
            </a:br>
            <a:r>
              <a:rPr lang="en-US" b="1" u="sng" dirty="0">
                <a:latin typeface="Times New Roman" pitchFamily="18" charset="0"/>
              </a:rPr>
              <a:t>1) by the impact on the competitive position of the enterprise </a:t>
            </a:r>
            <a:br>
              <a:rPr lang="en-US" b="1" u="sng" dirty="0">
                <a:latin typeface="Times New Roman" pitchFamily="18" charset="0"/>
              </a:rPr>
            </a:br>
            <a:br>
              <a:rPr lang="en-US" dirty="0">
                <a:latin typeface="Times New Roman" pitchFamily="18" charset="0"/>
              </a:rPr>
            </a:br>
            <a:r>
              <a:rPr lang="en-US" dirty="0">
                <a:latin typeface="Times New Roman" pitchFamily="18" charset="0"/>
              </a:rPr>
              <a:t>a) passive investments; </a:t>
            </a:r>
            <a:br>
              <a:rPr lang="en-US" dirty="0">
                <a:latin typeface="Times New Roman" pitchFamily="18" charset="0"/>
              </a:rPr>
            </a:br>
            <a:r>
              <a:rPr lang="en-US" dirty="0">
                <a:latin typeface="Times New Roman" pitchFamily="18" charset="0"/>
              </a:rPr>
              <a:t>b) active investments.</a:t>
            </a:r>
            <a:endParaRPr lang="ru-RU" dirty="0">
              <a:latin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228600" y="0"/>
            <a:ext cx="8610600" cy="6858000"/>
          </a:xfrm>
        </p:spPr>
        <p:txBody>
          <a:bodyPr/>
          <a:lstStyle/>
          <a:p>
            <a:r>
              <a:rPr lang="en-US" sz="3200" b="1" u="sng" dirty="0">
                <a:latin typeface="Times New Roman" pitchFamily="18" charset="0"/>
              </a:rPr>
              <a:t>2) depending on the investment object </a:t>
            </a:r>
            <a:br>
              <a:rPr lang="en-US" sz="3200" dirty="0">
                <a:latin typeface="Times New Roman" pitchFamily="18" charset="0"/>
              </a:rPr>
            </a:br>
            <a:r>
              <a:rPr lang="en-US" sz="3200" dirty="0">
                <a:latin typeface="Times New Roman" pitchFamily="18" charset="0"/>
              </a:rPr>
              <a:t>a) real investments (this is an investment of funds in the physical capital of enterprises); </a:t>
            </a:r>
            <a:br>
              <a:rPr lang="en-US" sz="3200" dirty="0">
                <a:latin typeface="Times New Roman" pitchFamily="18" charset="0"/>
              </a:rPr>
            </a:br>
            <a:r>
              <a:rPr lang="en-US" sz="3200" dirty="0">
                <a:latin typeface="Times New Roman" pitchFamily="18" charset="0"/>
              </a:rPr>
              <a:t>b) financial (portfolio) investments (this is an investment in the purchase of shares and other securities and the use of other financial instruments in order to increase the investor's financial capital; </a:t>
            </a:r>
            <a:br>
              <a:rPr lang="en-US" sz="3200" dirty="0">
                <a:latin typeface="Times New Roman" pitchFamily="18" charset="0"/>
              </a:rPr>
            </a:br>
            <a:r>
              <a:rPr lang="en-US" sz="3200" dirty="0">
                <a:latin typeface="Times New Roman" pitchFamily="18" charset="0"/>
              </a:rPr>
              <a:t>c) investments in scientific and technical products; </a:t>
            </a:r>
            <a:br>
              <a:rPr lang="en-US" sz="3200" dirty="0">
                <a:latin typeface="Times New Roman" pitchFamily="18" charset="0"/>
              </a:rPr>
            </a:br>
            <a:r>
              <a:rPr lang="en-US" sz="3200" dirty="0">
                <a:latin typeface="Times New Roman" pitchFamily="18" charset="0"/>
              </a:rPr>
              <a:t>d) intangible investments (in property rights and intellectual property rights).</a:t>
            </a:r>
            <a:endParaRPr lang="ru-RU" sz="3200" dirty="0">
              <a:latin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228600" y="0"/>
            <a:ext cx="8686800" cy="6858000"/>
          </a:xfrm>
        </p:spPr>
        <p:txBody>
          <a:bodyPr/>
          <a:lstStyle/>
          <a:p>
            <a:r>
              <a:rPr lang="en-US" b="1" u="sng" dirty="0">
                <a:latin typeface="Times New Roman" pitchFamily="18" charset="0"/>
              </a:rPr>
              <a:t>3) depending on the stage of investment </a:t>
            </a:r>
            <a:br>
              <a:rPr lang="en-US" dirty="0">
                <a:latin typeface="Times New Roman" pitchFamily="18" charset="0"/>
              </a:rPr>
            </a:br>
            <a:r>
              <a:rPr lang="en-US" dirty="0">
                <a:latin typeface="Times New Roman" pitchFamily="18" charset="0"/>
              </a:rPr>
              <a:t>a) net investment (in the foundation of the project); </a:t>
            </a:r>
            <a:br>
              <a:rPr lang="en-US" dirty="0">
                <a:latin typeface="Times New Roman" pitchFamily="18" charset="0"/>
              </a:rPr>
            </a:br>
            <a:r>
              <a:rPr lang="en-US" dirty="0">
                <a:latin typeface="Times New Roman" pitchFamily="18" charset="0"/>
              </a:rPr>
              <a:t>b) reinvestment (directing free funds for investment); </a:t>
            </a:r>
            <a:br>
              <a:rPr lang="en-US" dirty="0">
                <a:latin typeface="Times New Roman" pitchFamily="18" charset="0"/>
              </a:rPr>
            </a:br>
            <a:r>
              <a:rPr lang="en-US" dirty="0">
                <a:latin typeface="Times New Roman" pitchFamily="18" charset="0"/>
              </a:rPr>
              <a:t>c) gross investment (includes net investment and reinvestment).</a:t>
            </a:r>
            <a:endParaRPr lang="ru-RU" dirty="0">
              <a:latin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0" y="0"/>
            <a:ext cx="9144000" cy="6858000"/>
          </a:xfrm>
        </p:spPr>
        <p:txBody>
          <a:bodyPr/>
          <a:lstStyle/>
          <a:p>
            <a:r>
              <a:rPr lang="en-US" b="1" u="sng" dirty="0">
                <a:latin typeface="Times New Roman" pitchFamily="18" charset="0"/>
              </a:rPr>
              <a:t>4) depending on the nature of participation in the investment process </a:t>
            </a:r>
            <a:br>
              <a:rPr lang="en-US" dirty="0">
                <a:latin typeface="Times New Roman" pitchFamily="18" charset="0"/>
              </a:rPr>
            </a:br>
            <a:r>
              <a:rPr lang="en-US" dirty="0">
                <a:latin typeface="Times New Roman" pitchFamily="18" charset="0"/>
              </a:rPr>
              <a:t>a) direct investment (with the direct participation of the investor in the choice of the object); </a:t>
            </a:r>
            <a:br>
              <a:rPr lang="en-US" dirty="0">
                <a:latin typeface="Times New Roman" pitchFamily="18" charset="0"/>
              </a:rPr>
            </a:br>
            <a:r>
              <a:rPr lang="en-US" dirty="0">
                <a:latin typeface="Times New Roman" pitchFamily="18" charset="0"/>
              </a:rPr>
              <a:t>b) indirect (carried out by investment companies and other financial intermediaries.</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0" y="0"/>
            <a:ext cx="8763000" cy="6858000"/>
          </a:xfrm>
        </p:spPr>
        <p:txBody>
          <a:bodyPr/>
          <a:lstStyle/>
          <a:p>
            <a:r>
              <a:rPr lang="en-US" b="1" u="sng" dirty="0">
                <a:latin typeface="Times New Roman" pitchFamily="18" charset="0"/>
              </a:rPr>
              <a:t>5) depending on the investment term </a:t>
            </a:r>
            <a:br>
              <a:rPr lang="en-US" b="1" u="sng" dirty="0">
                <a:latin typeface="Times New Roman" pitchFamily="18" charset="0"/>
              </a:rPr>
            </a:br>
            <a:br>
              <a:rPr lang="en-US" b="1" u="sng" dirty="0">
                <a:latin typeface="Times New Roman" pitchFamily="18" charset="0"/>
              </a:rPr>
            </a:br>
            <a:r>
              <a:rPr lang="en-US" dirty="0">
                <a:latin typeface="Times New Roman" pitchFamily="18" charset="0"/>
              </a:rPr>
              <a:t>a) short-term (up to 1 year) investment; </a:t>
            </a:r>
            <a:br>
              <a:rPr lang="en-US" dirty="0">
                <a:latin typeface="Times New Roman" pitchFamily="18" charset="0"/>
              </a:rPr>
            </a:br>
            <a:r>
              <a:rPr lang="en-US" dirty="0">
                <a:latin typeface="Times New Roman" pitchFamily="18" charset="0"/>
              </a:rPr>
              <a:t>b) long-term (more than 1 year) investments.</a:t>
            </a:r>
            <a:endParaRPr lang="ru-RU" dirty="0">
              <a:latin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304800" y="0"/>
            <a:ext cx="8610600" cy="6858000"/>
          </a:xfrm>
        </p:spPr>
        <p:txBody>
          <a:bodyPr/>
          <a:lstStyle/>
          <a:p>
            <a:r>
              <a:rPr lang="en-US" sz="4000" b="1" u="sng" dirty="0">
                <a:latin typeface="Times New Roman" pitchFamily="18" charset="0"/>
              </a:rPr>
              <a:t>6) depending on the form of ownership </a:t>
            </a:r>
            <a:br>
              <a:rPr lang="en-US" sz="4000" dirty="0">
                <a:latin typeface="Times New Roman" pitchFamily="18" charset="0"/>
              </a:rPr>
            </a:br>
            <a:r>
              <a:rPr lang="en-US" sz="4000" dirty="0">
                <a:latin typeface="Times New Roman" pitchFamily="18" charset="0"/>
              </a:rPr>
              <a:t>a) private investment;</a:t>
            </a:r>
            <a:br>
              <a:rPr lang="en-US" sz="4000" dirty="0">
                <a:latin typeface="Times New Roman" pitchFamily="18" charset="0"/>
              </a:rPr>
            </a:br>
            <a:r>
              <a:rPr lang="en-US" sz="4000" dirty="0">
                <a:latin typeface="Times New Roman" pitchFamily="18" charset="0"/>
              </a:rPr>
              <a:t>b) public investment; </a:t>
            </a:r>
            <a:br>
              <a:rPr lang="en-US" sz="4000" dirty="0">
                <a:latin typeface="Times New Roman" pitchFamily="18" charset="0"/>
              </a:rPr>
            </a:br>
            <a:r>
              <a:rPr lang="en-US" sz="4000" dirty="0">
                <a:latin typeface="Times New Roman" pitchFamily="18" charset="0"/>
              </a:rPr>
              <a:t>c) foreign investment; </a:t>
            </a:r>
            <a:br>
              <a:rPr lang="en-US" sz="4000" dirty="0">
                <a:latin typeface="Times New Roman" pitchFamily="18" charset="0"/>
              </a:rPr>
            </a:br>
            <a:r>
              <a:rPr lang="en-US" sz="4000" dirty="0">
                <a:latin typeface="Times New Roman" pitchFamily="18" charset="0"/>
              </a:rPr>
              <a:t>d) mixed investments; </a:t>
            </a:r>
            <a:br>
              <a:rPr lang="en-US" dirty="0">
                <a:latin typeface="Times New Roman" pitchFamily="18" charset="0"/>
              </a:rPr>
            </a:br>
            <a:br>
              <a:rPr lang="en-US" dirty="0">
                <a:latin typeface="Times New Roman" pitchFamily="18" charset="0"/>
              </a:rPr>
            </a:br>
            <a:r>
              <a:rPr lang="en-US" sz="4000" b="1" u="sng" dirty="0">
                <a:latin typeface="Times New Roman" pitchFamily="18" charset="0"/>
              </a:rPr>
              <a:t>7) on a regional basis </a:t>
            </a:r>
            <a:br>
              <a:rPr lang="en-US" sz="4000" dirty="0">
                <a:latin typeface="Times New Roman" pitchFamily="18" charset="0"/>
              </a:rPr>
            </a:br>
            <a:r>
              <a:rPr lang="en-US" sz="4000" dirty="0">
                <a:latin typeface="Times New Roman" pitchFamily="18" charset="0"/>
              </a:rPr>
              <a:t>a) domestic investments; </a:t>
            </a:r>
            <a:br>
              <a:rPr lang="en-US" sz="4000" dirty="0">
                <a:latin typeface="Times New Roman" pitchFamily="18" charset="0"/>
              </a:rPr>
            </a:br>
            <a:r>
              <a:rPr lang="en-US" sz="4000" dirty="0">
                <a:latin typeface="Times New Roman" pitchFamily="18" charset="0"/>
              </a:rPr>
              <a:t>b) foreign investment;</a:t>
            </a:r>
            <a:endParaRPr lang="ru-RU" dirty="0">
              <a:latin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381000" y="0"/>
            <a:ext cx="8458200" cy="6858000"/>
          </a:xfrm>
        </p:spPr>
        <p:txBody>
          <a:bodyPr>
            <a:normAutofit/>
          </a:bodyPr>
          <a:lstStyle/>
          <a:p>
            <a:r>
              <a:rPr lang="en-US" sz="4000" b="1" u="sng" dirty="0">
                <a:latin typeface="Times New Roman" pitchFamily="18" charset="0"/>
              </a:rPr>
              <a:t>8) depending on the level of risk </a:t>
            </a:r>
            <a:br>
              <a:rPr lang="en-US" sz="4000" b="1" u="sng" dirty="0">
                <a:latin typeface="Times New Roman" pitchFamily="18" charset="0"/>
              </a:rPr>
            </a:br>
            <a:br>
              <a:rPr lang="en-US" sz="4000" dirty="0">
                <a:latin typeface="Times New Roman" pitchFamily="18" charset="0"/>
              </a:rPr>
            </a:br>
            <a:r>
              <a:rPr lang="en-US" sz="4000" dirty="0">
                <a:latin typeface="Times New Roman" pitchFamily="18" charset="0"/>
              </a:rPr>
              <a:t>a) investments with a low level of risk; </a:t>
            </a:r>
            <a:br>
              <a:rPr lang="en-US" sz="4000" dirty="0">
                <a:latin typeface="Times New Roman" pitchFamily="18" charset="0"/>
              </a:rPr>
            </a:br>
            <a:r>
              <a:rPr lang="en-US" sz="4000" dirty="0">
                <a:latin typeface="Times New Roman" pitchFamily="18" charset="0"/>
              </a:rPr>
              <a:t>b) investments with an average level of risk; </a:t>
            </a:r>
            <a:br>
              <a:rPr lang="en-US" sz="4000" dirty="0">
                <a:latin typeface="Times New Roman" pitchFamily="18" charset="0"/>
              </a:rPr>
            </a:br>
            <a:r>
              <a:rPr lang="en-US" sz="4000" dirty="0">
                <a:latin typeface="Times New Roman" pitchFamily="18" charset="0"/>
              </a:rPr>
              <a:t>c) investments with a high level of risk; </a:t>
            </a:r>
            <a:br>
              <a:rPr lang="en-US" sz="4000" dirty="0">
                <a:latin typeface="Times New Roman" pitchFamily="18" charset="0"/>
              </a:rPr>
            </a:br>
            <a:r>
              <a:rPr lang="en-US" sz="4000" dirty="0">
                <a:latin typeface="Times New Roman" pitchFamily="18" charset="0"/>
              </a:rPr>
              <a:t>d) investments with a very high level of risk;</a:t>
            </a:r>
            <a:endParaRPr lang="ru-RU" sz="4000" dirty="0">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0" y="152400"/>
            <a:ext cx="9144000" cy="1417638"/>
          </a:xfrm>
        </p:spPr>
        <p:txBody>
          <a:bodyPr>
            <a:normAutofit fontScale="90000"/>
          </a:bodyPr>
          <a:lstStyle/>
          <a:p>
            <a:r>
              <a:rPr lang="en-US" sz="3200" dirty="0">
                <a:latin typeface="Times New Roman" pitchFamily="18" charset="0"/>
              </a:rPr>
              <a:t>Sources of funds for investments can be own (internal) resources and those attracted from outside (from external investors).</a:t>
            </a:r>
            <a:endParaRPr lang="ru-RU" sz="3200" dirty="0">
              <a:latin typeface="Times New Roman" pitchFamily="18" charset="0"/>
            </a:endParaRPr>
          </a:p>
        </p:txBody>
      </p:sp>
      <p:graphicFrame>
        <p:nvGraphicFramePr>
          <p:cNvPr id="204803" name="Group 3"/>
          <p:cNvGraphicFramePr>
            <a:graphicFrameLocks noGrp="1"/>
          </p:cNvGraphicFramePr>
          <p:nvPr>
            <p:ph type="tbl" idx="1"/>
            <p:extLst>
              <p:ext uri="{D42A27DB-BD31-4B8C-83A1-F6EECF244321}">
                <p14:modId xmlns:p14="http://schemas.microsoft.com/office/powerpoint/2010/main" val="865107103"/>
              </p:ext>
            </p:extLst>
          </p:nvPr>
        </p:nvGraphicFramePr>
        <p:xfrm>
          <a:off x="-3048" y="1676400"/>
          <a:ext cx="9144000" cy="4875531"/>
        </p:xfrm>
        <a:graphic>
          <a:graphicData uri="http://schemas.openxmlformats.org/drawingml/2006/table">
            <a:tbl>
              <a:tblPr/>
              <a:tblGrid>
                <a:gridCol w="2057400">
                  <a:extLst>
                    <a:ext uri="{9D8B030D-6E8A-4147-A177-3AD203B41FA5}">
                      <a16:colId xmlns:a16="http://schemas.microsoft.com/office/drawing/2014/main" val="20000"/>
                    </a:ext>
                  </a:extLst>
                </a:gridCol>
                <a:gridCol w="2689225">
                  <a:extLst>
                    <a:ext uri="{9D8B030D-6E8A-4147-A177-3AD203B41FA5}">
                      <a16:colId xmlns:a16="http://schemas.microsoft.com/office/drawing/2014/main" val="20001"/>
                    </a:ext>
                  </a:extLst>
                </a:gridCol>
                <a:gridCol w="4397375">
                  <a:extLst>
                    <a:ext uri="{9D8B030D-6E8A-4147-A177-3AD203B41FA5}">
                      <a16:colId xmlns:a16="http://schemas.microsoft.com/office/drawing/2014/main" val="20002"/>
                    </a:ext>
                  </a:extLst>
                </a:gridCol>
              </a:tblGrid>
              <a:tr h="5254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Capital types</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Investment sources</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extLst>
                  <a:ext uri="{0D108BD9-81ED-4DB2-BD59-A6C34878D82A}">
                    <a16:rowId xmlns:a16="http://schemas.microsoft.com/office/drawing/2014/main" val="10000"/>
                  </a:ext>
                </a:extLst>
              </a:tr>
              <a:tr h="998538">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Equity capital of the enterprise</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Internal</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Retained earnings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Reserve capital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Various funds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Depreciation charges</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19200">
                <a:tc vMerge="1">
                  <a:txBody>
                    <a:bodyPr/>
                    <a:lstStyle/>
                    <a:p>
                      <a:endParaRPr lang="ru-RU"/>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External</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Ordinary Shares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Preferred Shares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Contributions of Founders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Gratuitous Financial Assistance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Earmarked Income and Funding</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3400">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Borrowed capital</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Internal</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Internal accounts payable</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90588">
                <a:tc vMerge="1">
                  <a:txBody>
                    <a:bodyPr/>
                    <a:lstStyle/>
                    <a:p>
                      <a:endParaRPr lang="ru-RU"/>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External</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Long-term liabilities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Short-term liabilities</a:t>
                      </a:r>
                      <a:endParaRPr kumimoji="0" lang="ru-RU" sz="2000" b="0" i="0" u="none" strike="noStrike" cap="none" normalizeH="0" baseline="0" dirty="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381000" y="0"/>
            <a:ext cx="8458200" cy="6858000"/>
          </a:xfrm>
        </p:spPr>
        <p:txBody>
          <a:bodyPr/>
          <a:lstStyle/>
          <a:p>
            <a:r>
              <a:rPr lang="en-US" b="1" dirty="0">
                <a:latin typeface="Times New Roman" pitchFamily="18" charset="0"/>
              </a:rPr>
              <a:t>An investment project </a:t>
            </a:r>
            <a:r>
              <a:rPr lang="en-US" dirty="0">
                <a:latin typeface="Times New Roman" pitchFamily="18" charset="0"/>
              </a:rPr>
              <a:t>is a planned and ongoing system of measures for investing capital in the created material objects, technological processes, as well as in various types of entrepreneurial activity in order to preserve and expand it.</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533400" y="0"/>
            <a:ext cx="8229600" cy="6858000"/>
          </a:xfrm>
        </p:spPr>
        <p:txBody>
          <a:bodyPr/>
          <a:lstStyle/>
          <a:p>
            <a:r>
              <a:rPr lang="en-US" dirty="0">
                <a:latin typeface="Times New Roman" pitchFamily="18" charset="0"/>
              </a:rPr>
              <a:t>For the economic justification of capital investments, the absolute and comparative economic efficiency is calculated.</a:t>
            </a:r>
            <a:endParaRPr lang="ru-RU" dirty="0">
              <a:latin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381000" y="0"/>
            <a:ext cx="8458200" cy="6858000"/>
          </a:xfrm>
        </p:spPr>
        <p:txBody>
          <a:bodyPr/>
          <a:lstStyle/>
          <a:p>
            <a:r>
              <a:rPr lang="en-US" b="1" dirty="0">
                <a:latin typeface="Times New Roman" pitchFamily="18" charset="0"/>
              </a:rPr>
              <a:t>The economic effect </a:t>
            </a:r>
            <a:r>
              <a:rPr lang="en-US" dirty="0">
                <a:latin typeface="Times New Roman" pitchFamily="18" charset="0"/>
              </a:rPr>
              <a:t>is the result of the event, which can be expressed as savings from reducing the cost of production, gross or net profit, an increase in national income and profit.</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228600" y="0"/>
            <a:ext cx="8610600" cy="6858000"/>
          </a:xfrm>
        </p:spPr>
        <p:txBody>
          <a:bodyPr/>
          <a:lstStyle/>
          <a:p>
            <a:r>
              <a:rPr lang="en-US" b="1" dirty="0">
                <a:latin typeface="Times New Roman" pitchFamily="18" charset="0"/>
              </a:rPr>
              <a:t>Economic efficiency - </a:t>
            </a:r>
            <a:r>
              <a:rPr lang="en-US" dirty="0">
                <a:latin typeface="Times New Roman" pitchFamily="18" charset="0"/>
              </a:rPr>
              <a:t>the economic effect that comes per 1 tenge of capital investments that provided this effect.</a:t>
            </a:r>
            <a:r>
              <a:rPr lang="en-US" b="1" dirty="0">
                <a:latin typeface="Times New Roman" pitchFamily="18" charset="0"/>
              </a:rPr>
              <a:t> </a:t>
            </a:r>
            <a:br>
              <a:rPr lang="ru-RU" b="1" dirty="0">
                <a:latin typeface="Times New Roman" pitchFamily="18" charset="0"/>
              </a:rPr>
            </a:br>
            <a:br>
              <a:rPr lang="ru-RU" b="1" dirty="0">
                <a:latin typeface="Times New Roman" pitchFamily="18" charset="0"/>
              </a:rPr>
            </a:br>
            <a:r>
              <a:rPr lang="en-US" b="1" dirty="0">
                <a:latin typeface="Times New Roman" pitchFamily="18" charset="0"/>
              </a:rPr>
              <a:t>The economic efficiency of capital investments </a:t>
            </a:r>
            <a:r>
              <a:rPr lang="en-US" dirty="0">
                <a:latin typeface="Times New Roman" pitchFamily="18" charset="0"/>
              </a:rPr>
              <a:t>is an economic result that reflects the feasibility of their implementation.</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0" y="0"/>
            <a:ext cx="9144000" cy="6858000"/>
          </a:xfrm>
        </p:spPr>
        <p:txBody>
          <a:bodyPr>
            <a:normAutofit/>
          </a:bodyPr>
          <a:lstStyle/>
          <a:p>
            <a:r>
              <a:rPr lang="en-US" sz="2800" dirty="0">
                <a:latin typeface="Times New Roman" pitchFamily="18" charset="0"/>
              </a:rPr>
              <a:t>The absolute cost-effectiveness can be determined as follows:</a:t>
            </a:r>
            <a:br>
              <a:rPr lang="en-US" sz="2800" dirty="0">
                <a:latin typeface="Times New Roman" pitchFamily="18" charset="0"/>
              </a:rPr>
            </a:br>
            <a:br>
              <a:rPr lang="en-US" sz="2800" dirty="0">
                <a:latin typeface="Times New Roman" pitchFamily="18" charset="0"/>
              </a:rPr>
            </a:br>
            <a:r>
              <a:rPr lang="en-US" sz="2800" dirty="0">
                <a:latin typeface="Times New Roman" pitchFamily="18" charset="0"/>
              </a:rPr>
              <a:t>absolute cost-effectiveness  </a:t>
            </a:r>
            <a:r>
              <a:rPr lang="ru-RU" sz="2800" dirty="0">
                <a:latin typeface="Times New Roman" pitchFamily="18" charset="0"/>
              </a:rPr>
              <a:t>=     </a:t>
            </a:r>
            <a:r>
              <a:rPr lang="ru-RU" sz="2800" u="sng" dirty="0">
                <a:latin typeface="Times New Roman" pitchFamily="18" charset="0"/>
              </a:rPr>
              <a:t> ( Ц</a:t>
            </a:r>
            <a:r>
              <a:rPr lang="en-US" sz="2800" u="sng" dirty="0">
                <a:latin typeface="Times New Roman" pitchFamily="18" charset="0"/>
              </a:rPr>
              <a:t>i</a:t>
            </a:r>
            <a:r>
              <a:rPr lang="ru-RU" sz="2800" u="sng" dirty="0">
                <a:latin typeface="Times New Roman" pitchFamily="18" charset="0"/>
              </a:rPr>
              <a:t> – </a:t>
            </a:r>
            <a:r>
              <a:rPr lang="en-US" sz="2800" u="sng" dirty="0">
                <a:latin typeface="Times New Roman" pitchFamily="18" charset="0"/>
              </a:rPr>
              <a:t>Ci</a:t>
            </a:r>
            <a:r>
              <a:rPr lang="ru-RU" sz="2800" u="sng" dirty="0">
                <a:latin typeface="Times New Roman" pitchFamily="18" charset="0"/>
              </a:rPr>
              <a:t>)  </a:t>
            </a:r>
            <a:r>
              <a:rPr lang="en-US" sz="2800" u="sng" dirty="0">
                <a:latin typeface="Times New Roman" pitchFamily="18" charset="0"/>
              </a:rPr>
              <a:t>Ai</a:t>
            </a:r>
            <a:r>
              <a:rPr lang="ru-RU" sz="2800" u="sng" dirty="0">
                <a:latin typeface="Times New Roman" pitchFamily="18" charset="0"/>
              </a:rPr>
              <a:t> ( 1 – </a:t>
            </a:r>
            <a:r>
              <a:rPr lang="en-US" sz="2800" u="sng" dirty="0">
                <a:latin typeface="Times New Roman" pitchFamily="18" charset="0"/>
              </a:rPr>
              <a:t>K</a:t>
            </a:r>
            <a:r>
              <a:rPr lang="ru-RU" sz="2800" u="sng" dirty="0">
                <a:latin typeface="Times New Roman" pitchFamily="18" charset="0"/>
              </a:rPr>
              <a:t>н</a:t>
            </a:r>
            <a:r>
              <a:rPr lang="en-US" sz="2800" u="sng" dirty="0">
                <a:latin typeface="Times New Roman" pitchFamily="18" charset="0"/>
              </a:rPr>
              <a:t>i</a:t>
            </a:r>
            <a:r>
              <a:rPr lang="ru-RU" sz="2800" u="sng" dirty="0">
                <a:latin typeface="Times New Roman" pitchFamily="18" charset="0"/>
              </a:rPr>
              <a:t> )</a:t>
            </a:r>
            <a:br>
              <a:rPr lang="ru-RU" sz="2800" dirty="0">
                <a:latin typeface="Times New Roman" pitchFamily="18" charset="0"/>
              </a:rPr>
            </a:br>
            <a:r>
              <a:rPr lang="ru-RU" sz="2800" dirty="0">
                <a:latin typeface="Times New Roman" pitchFamily="18" charset="0"/>
              </a:rPr>
              <a:t>                       </a:t>
            </a:r>
            <a:r>
              <a:rPr lang="en-US" sz="2800" dirty="0">
                <a:latin typeface="Times New Roman" pitchFamily="18" charset="0"/>
              </a:rPr>
              <a:t>                               </a:t>
            </a:r>
            <a:r>
              <a:rPr lang="ru-RU" sz="2800" dirty="0">
                <a:latin typeface="Times New Roman" pitchFamily="18" charset="0"/>
              </a:rPr>
              <a:t>КВстр</a:t>
            </a:r>
            <a:br>
              <a:rPr lang="en-US" sz="2800" dirty="0">
                <a:latin typeface="Times New Roman" pitchFamily="18" charset="0"/>
              </a:rPr>
            </a:br>
            <a:br>
              <a:rPr lang="ru-RU" sz="2800" dirty="0">
                <a:latin typeface="Times New Roman" pitchFamily="18" charset="0"/>
              </a:rPr>
            </a:br>
            <a:r>
              <a:rPr lang="ru-RU" sz="2800" dirty="0">
                <a:latin typeface="Times New Roman" pitchFamily="18" charset="0"/>
              </a:rPr>
              <a:t> Ц</a:t>
            </a:r>
            <a:r>
              <a:rPr lang="en-US" sz="2800" dirty="0">
                <a:latin typeface="Times New Roman" pitchFamily="18" charset="0"/>
              </a:rPr>
              <a:t>i</a:t>
            </a:r>
            <a:r>
              <a:rPr lang="ru-RU" sz="2800" dirty="0">
                <a:latin typeface="Times New Roman" pitchFamily="18" charset="0"/>
              </a:rPr>
              <a:t> – </a:t>
            </a:r>
            <a:r>
              <a:rPr lang="en-US" sz="2800" dirty="0">
                <a:latin typeface="Times New Roman" pitchFamily="18" charset="0"/>
              </a:rPr>
              <a:t>wholesale price of the 1st product range, tenge;</a:t>
            </a:r>
            <a:br>
              <a:rPr lang="ru-RU" sz="2800" dirty="0">
                <a:latin typeface="Times New Roman" pitchFamily="18" charset="0"/>
              </a:rPr>
            </a:br>
            <a:r>
              <a:rPr lang="ru-RU" sz="2800" dirty="0">
                <a:latin typeface="Times New Roman" pitchFamily="18" charset="0"/>
              </a:rPr>
              <a:t>       </a:t>
            </a:r>
            <a:r>
              <a:rPr lang="en-US" sz="2800" dirty="0">
                <a:latin typeface="Times New Roman" pitchFamily="18" charset="0"/>
              </a:rPr>
              <a:t>Ci</a:t>
            </a:r>
            <a:r>
              <a:rPr lang="ru-RU" sz="2800" dirty="0">
                <a:latin typeface="Times New Roman" pitchFamily="18" charset="0"/>
              </a:rPr>
              <a:t> – </a:t>
            </a:r>
            <a:r>
              <a:rPr lang="en-US" sz="2800" dirty="0">
                <a:latin typeface="Times New Roman" pitchFamily="18" charset="0"/>
              </a:rPr>
              <a:t>unit cost of the 1st product range, tenge;</a:t>
            </a:r>
            <a:br>
              <a:rPr lang="ru-RU" sz="2800" dirty="0">
                <a:latin typeface="Times New Roman" pitchFamily="18" charset="0"/>
              </a:rPr>
            </a:br>
            <a:r>
              <a:rPr lang="ru-RU" sz="2800" dirty="0">
                <a:latin typeface="Times New Roman" pitchFamily="18" charset="0"/>
              </a:rPr>
              <a:t>       С</a:t>
            </a:r>
            <a:r>
              <a:rPr lang="en-US" sz="2800" dirty="0">
                <a:latin typeface="Times New Roman" pitchFamily="18" charset="0"/>
              </a:rPr>
              <a:t>i</a:t>
            </a:r>
            <a:r>
              <a:rPr lang="ru-RU" sz="2800" dirty="0">
                <a:latin typeface="Times New Roman" pitchFamily="18" charset="0"/>
              </a:rPr>
              <a:t> – </a:t>
            </a:r>
            <a:r>
              <a:rPr lang="en-US" sz="2800" dirty="0">
                <a:latin typeface="Times New Roman" pitchFamily="18" charset="0"/>
              </a:rPr>
              <a:t>annual production volume of the 1st product range, units;</a:t>
            </a:r>
            <a:br>
              <a:rPr lang="en-US" sz="2800" dirty="0">
                <a:latin typeface="Times New Roman" pitchFamily="18" charset="0"/>
              </a:rPr>
            </a:br>
            <a:r>
              <a:rPr lang="ru-RU" sz="2800" dirty="0">
                <a:latin typeface="Times New Roman" pitchFamily="18" charset="0"/>
              </a:rPr>
              <a:t>      </a:t>
            </a:r>
            <a:r>
              <a:rPr lang="en-US" sz="2800" dirty="0">
                <a:latin typeface="Times New Roman" pitchFamily="18" charset="0"/>
              </a:rPr>
              <a:t>K</a:t>
            </a:r>
            <a:r>
              <a:rPr lang="ru-RU" sz="2800" dirty="0">
                <a:latin typeface="Times New Roman" pitchFamily="18" charset="0"/>
              </a:rPr>
              <a:t>н</a:t>
            </a:r>
            <a:r>
              <a:rPr lang="en-US" sz="2800" dirty="0">
                <a:latin typeface="Times New Roman" pitchFamily="18" charset="0"/>
              </a:rPr>
              <a:t>i</a:t>
            </a:r>
            <a:r>
              <a:rPr lang="ru-RU" sz="2800" dirty="0">
                <a:latin typeface="Times New Roman" pitchFamily="18" charset="0"/>
              </a:rPr>
              <a:t> – </a:t>
            </a:r>
            <a:r>
              <a:rPr lang="en-US" sz="2800" dirty="0">
                <a:latin typeface="Times New Roman" pitchFamily="18" charset="0"/>
              </a:rPr>
              <a:t>the total rate of deductions to the budget, taking into account the existing benefits for the 1st nomenclature of products in unit shares;</a:t>
            </a:r>
            <a:br>
              <a:rPr lang="en-US" sz="2800" dirty="0">
                <a:latin typeface="Times New Roman" pitchFamily="18" charset="0"/>
              </a:rPr>
            </a:br>
            <a:r>
              <a:rPr lang="ru-RU" sz="2800" dirty="0">
                <a:latin typeface="Times New Roman" pitchFamily="18" charset="0"/>
              </a:rPr>
              <a:t>      КВстр – </a:t>
            </a:r>
            <a:r>
              <a:rPr lang="en-US" sz="2800" dirty="0">
                <a:latin typeface="Times New Roman" pitchFamily="18" charset="0"/>
              </a:rPr>
              <a:t>the estimated cost of an industrial facility under construction, taking into account the cost of equipment and working capital;</a:t>
            </a:r>
            <a:endParaRPr lang="ru-RU" sz="2800" dirty="0">
              <a:latin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381000" y="0"/>
            <a:ext cx="8458200" cy="6858000"/>
          </a:xfrm>
        </p:spPr>
        <p:txBody>
          <a:bodyPr>
            <a:normAutofit/>
          </a:bodyPr>
          <a:lstStyle/>
          <a:p>
            <a:r>
              <a:rPr lang="en-US" sz="3600" dirty="0">
                <a:latin typeface="Times New Roman" pitchFamily="18" charset="0"/>
              </a:rPr>
              <a:t>The efficiency of capital investments depends on the period of their payback</a:t>
            </a:r>
            <a:br>
              <a:rPr lang="en-US" sz="3600" dirty="0">
                <a:latin typeface="Times New Roman" pitchFamily="18" charset="0"/>
              </a:rPr>
            </a:br>
            <a:br>
              <a:rPr lang="ru-RU" sz="3600" dirty="0">
                <a:latin typeface="Times New Roman" pitchFamily="18" charset="0"/>
              </a:rPr>
            </a:br>
            <a:r>
              <a:rPr lang="en-US" sz="3600" dirty="0">
                <a:latin typeface="Times New Roman" pitchFamily="18" charset="0"/>
              </a:rPr>
              <a:t>T</a:t>
            </a:r>
            <a:r>
              <a:rPr lang="ru-RU" sz="3600" dirty="0" err="1">
                <a:latin typeface="Times New Roman" pitchFamily="18" charset="0"/>
              </a:rPr>
              <a:t>ок</a:t>
            </a:r>
            <a:r>
              <a:rPr lang="ru-RU" sz="3600" dirty="0">
                <a:latin typeface="Times New Roman" pitchFamily="18" charset="0"/>
              </a:rPr>
              <a:t> = КВ/ (</a:t>
            </a:r>
            <a:r>
              <a:rPr lang="ru-RU" sz="3600" dirty="0" err="1">
                <a:latin typeface="Times New Roman" pitchFamily="18" charset="0"/>
              </a:rPr>
              <a:t>Сн</a:t>
            </a:r>
            <a:r>
              <a:rPr lang="ru-RU" sz="3600" dirty="0">
                <a:latin typeface="Times New Roman" pitchFamily="18" charset="0"/>
              </a:rPr>
              <a:t>-Сс) х А </a:t>
            </a:r>
            <a:r>
              <a:rPr lang="ru-RU" sz="3600" dirty="0" err="1">
                <a:latin typeface="Times New Roman" pitchFamily="18" charset="0"/>
              </a:rPr>
              <a:t>г.н</a:t>
            </a:r>
            <a:br>
              <a:rPr lang="en-US" sz="3600" dirty="0">
                <a:latin typeface="Times New Roman" pitchFamily="18" charset="0"/>
              </a:rPr>
            </a:br>
            <a:br>
              <a:rPr lang="ru-RU" sz="3600" dirty="0">
                <a:latin typeface="Times New Roman" pitchFamily="18" charset="0"/>
              </a:rPr>
            </a:br>
            <a:r>
              <a:rPr lang="ru-RU" sz="3600" dirty="0">
                <a:latin typeface="Times New Roman" pitchFamily="18" charset="0"/>
              </a:rPr>
              <a:t> Сн </a:t>
            </a:r>
            <a:r>
              <a:rPr lang="en-US" sz="3600" dirty="0">
                <a:latin typeface="Times New Roman" pitchFamily="18" charset="0"/>
              </a:rPr>
              <a:t>and</a:t>
            </a:r>
            <a:r>
              <a:rPr lang="ru-RU" sz="3600" dirty="0">
                <a:latin typeface="Times New Roman" pitchFamily="18" charset="0"/>
              </a:rPr>
              <a:t> Сс – </a:t>
            </a:r>
            <a:r>
              <a:rPr lang="en-US" sz="3600" dirty="0">
                <a:latin typeface="Times New Roman" pitchFamily="18" charset="0"/>
              </a:rPr>
              <a:t>the cost of a unit of production before and after the measures for the implementation of capital investments;</a:t>
            </a:r>
            <a:br>
              <a:rPr lang="en-US" sz="3600" dirty="0">
                <a:latin typeface="Times New Roman" pitchFamily="18" charset="0"/>
              </a:rPr>
            </a:br>
            <a:br>
              <a:rPr lang="en-US" sz="3600" dirty="0">
                <a:latin typeface="Times New Roman" pitchFamily="18" charset="0"/>
              </a:rPr>
            </a:br>
            <a:r>
              <a:rPr lang="ru-RU" sz="3600" dirty="0">
                <a:latin typeface="Times New Roman" pitchFamily="18" charset="0"/>
              </a:rPr>
              <a:t> А </a:t>
            </a:r>
            <a:r>
              <a:rPr lang="ru-RU" sz="3600" dirty="0" err="1">
                <a:latin typeface="Times New Roman" pitchFamily="18" charset="0"/>
              </a:rPr>
              <a:t>г.н</a:t>
            </a:r>
            <a:r>
              <a:rPr lang="ru-RU" sz="3600" dirty="0">
                <a:latin typeface="Times New Roman" pitchFamily="18" charset="0"/>
              </a:rPr>
              <a:t> – </a:t>
            </a:r>
            <a:r>
              <a:rPr lang="en-US" sz="3600" dirty="0">
                <a:latin typeface="Times New Roman" pitchFamily="18" charset="0"/>
              </a:rPr>
              <a:t>the annual volume of production in new conditions</a:t>
            </a:r>
            <a:endParaRPr lang="ru-RU" sz="3600" dirty="0">
              <a:latin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924</Words>
  <Application>Microsoft Office PowerPoint</Application>
  <PresentationFormat>Экран (4:3)</PresentationFormat>
  <Paragraphs>41</Paragraphs>
  <Slides>21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Calibri</vt:lpstr>
      <vt:lpstr>Times New Roman</vt:lpstr>
      <vt:lpstr>Office Theme</vt:lpstr>
      <vt:lpstr>INVESTMENT ACTIVITIES OF THE ENTERPRISE AND ECONOMIC EFFICIENCY</vt:lpstr>
      <vt:lpstr>Investment means "capital investment".   Investments are investments of funds in various types of economic activities in order to preserve and increase capital.</vt:lpstr>
      <vt:lpstr>Resources intended for investment are conditionally divided into the following areas:  - development and release of new products;  - technical re-equipment;  - expansion of production;  - reconstruction;  - new construction.</vt:lpstr>
      <vt:lpstr>Capital investments are one-time costs for new construction, reconstruction, expansion and technical re-equipment.</vt:lpstr>
      <vt:lpstr>New construction is the construction of new industrial enterprises, which is considered completed after it reaches its full design capacity.</vt:lpstr>
      <vt:lpstr>Expansion of an existing enterprise means the construction of new or expansion of existing workshops of the main and auxiliary production in order to increase production capacity at lower capital costs and in a shorter time compared to new construction.</vt:lpstr>
      <vt:lpstr>Reconstruction of an operating industrial enterprise is a complete or partial reorganization with the renewal of physically worn out and obsolete equipment.</vt:lpstr>
      <vt:lpstr>КЛАССИФИКАЦИЯ ИНВЕСТИЦИЙ  1) by the impact on the competitive position of the enterprise   a) passive investments;  b) active investments.</vt:lpstr>
      <vt:lpstr>2) depending on the investment object  a) real investments (this is an investment of funds in the physical capital of enterprises);  b) financial (portfolio) investments (this is an investment in the purchase of shares and other securities and the use of other financial instruments in order to increase the investor's financial capital;  c) investments in scientific and technical products;  d) intangible investments (in property rights and intellectual property rights).</vt:lpstr>
      <vt:lpstr>3) depending on the stage of investment  a) net investment (in the foundation of the project);  b) reinvestment (directing free funds for investment);  c) gross investment (includes net investment and reinvestment).</vt:lpstr>
      <vt:lpstr>4) depending on the nature of participation in the investment process  a) direct investment (with the direct participation of the investor in the choice of the object);  b) indirect (carried out by investment companies and other financial intermediaries.</vt:lpstr>
      <vt:lpstr>5) depending on the investment term   a) short-term (up to 1 year) investment;  b) long-term (more than 1 year) investments.</vt:lpstr>
      <vt:lpstr>6) depending on the form of ownership  a) private investment; b) public investment;  c) foreign investment;  d) mixed investments;   7) on a regional basis  a) domestic investments;  b) foreign investment;</vt:lpstr>
      <vt:lpstr>8) depending on the level of risk   a) investments with a low level of risk;  b) investments with an average level of risk;  c) investments with a high level of risk;  d) investments with a very high level of risk;</vt:lpstr>
      <vt:lpstr>Sources of funds for investments can be own (internal) resources and those attracted from outside (from external investors).</vt:lpstr>
      <vt:lpstr>An investment project is a planned and ongoing system of measures for investing capital in the created material objects, technological processes, as well as in various types of entrepreneurial activity in order to preserve and expand it.</vt:lpstr>
      <vt:lpstr>For the economic justification of capital investments, the absolute and comparative economic efficiency is calculated.</vt:lpstr>
      <vt:lpstr>The economic effect is the result of the event, which can be expressed as savings from reducing the cost of production, gross or net profit, an increase in national income and profit.</vt:lpstr>
      <vt:lpstr>Economic efficiency - the economic effect that comes per 1 tenge of capital investments that provided this effect.   The economic efficiency of capital investments is an economic result that reflects the feasibility of their implementation.</vt:lpstr>
      <vt:lpstr>The absolute cost-effectiveness can be determined as follows:  absolute cost-effectiveness  =      ( Цi – Ci)  Ai ( 1 – Kнi )                                                       КВстр   Цi – wholesale price of the 1st product range, tenge;        Ci – unit cost of the 1st product range, tenge;        Сi – annual production volume of the 1st product range, units;       Kнi – the total rate of deductions to the budget, taking into account the existing benefits for the 1st nomenclature of products in unit shares;       КВстр – the estimated cost of an industrial facility under construction, taking into account the cost of equipment and working capital;</vt:lpstr>
      <vt:lpstr>The efficiency of capital investments depends on the period of their payback  Tок = КВ/ (Сн-Сс) х А г.н   Сн and Сс – the cost of a unit of production before and after the measures for the implementation of capital investments;   А г.н – the annual volume of production in new conditions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ЭКОНОМИЧЕСКАЯ ЭФФЕКТИВНОСТЬ И ИНВЕСТИЦИОННАЯ ДЕЯТЕЛЬНОСТЬ ПРЕДПРИЯТИЯ</dc:title>
  <dc:creator>Алия Кабдулшарипова</dc:creator>
  <cp:lastModifiedBy>User</cp:lastModifiedBy>
  <cp:revision>16</cp:revision>
  <dcterms:created xsi:type="dcterms:W3CDTF">2021-08-25T14:57:26Z</dcterms:created>
  <dcterms:modified xsi:type="dcterms:W3CDTF">2021-09-11T11:51:56Z</dcterms:modified>
</cp:coreProperties>
</file>